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69"/>
    <a:srgbClr val="56C4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7"/>
  </p:normalViewPr>
  <p:slideViewPr>
    <p:cSldViewPr snapToGrid="0" snapToObjects="1">
      <p:cViewPr varScale="1">
        <p:scale>
          <a:sx n="130" d="100"/>
          <a:sy n="130" d="100"/>
        </p:scale>
        <p:origin x="11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316B-C788-2E44-8962-10EF7699D36D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0ED2-FFC3-714F-AC28-94C12D6B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316B-C788-2E44-8962-10EF7699D36D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0ED2-FFC3-714F-AC28-94C12D6B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2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316B-C788-2E44-8962-10EF7699D36D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0ED2-FFC3-714F-AC28-94C12D6B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5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316B-C788-2E44-8962-10EF7699D36D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0ED2-FFC3-714F-AC28-94C12D6B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316B-C788-2E44-8962-10EF7699D36D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0ED2-FFC3-714F-AC28-94C12D6B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3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316B-C788-2E44-8962-10EF7699D36D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0ED2-FFC3-714F-AC28-94C12D6B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8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316B-C788-2E44-8962-10EF7699D36D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0ED2-FFC3-714F-AC28-94C12D6B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3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316B-C788-2E44-8962-10EF7699D36D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0ED2-FFC3-714F-AC28-94C12D6B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2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316B-C788-2E44-8962-10EF7699D36D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0ED2-FFC3-714F-AC28-94C12D6B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5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316B-C788-2E44-8962-10EF7699D36D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0ED2-FFC3-714F-AC28-94C12D6B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316B-C788-2E44-8962-10EF7699D36D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0ED2-FFC3-714F-AC28-94C12D6B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3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4316B-C788-2E44-8962-10EF7699D36D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C0ED2-FFC3-714F-AC28-94C12D6B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xfaxtrainee.co.uk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hyperlink" Target="mailto:mtrecinf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9373" y="812800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rgbClr val="004169"/>
                </a:solidFill>
                <a:latin typeface="ZapfHumnst BT Roman" panose="020B0502050508020304" pitchFamily="34" charset="0"/>
              </a:rPr>
              <a:t>The </a:t>
            </a:r>
            <a:r>
              <a:rPr lang="en-GB" b="1" dirty="0" err="1">
                <a:solidFill>
                  <a:srgbClr val="004169"/>
                </a:solidFill>
                <a:latin typeface="ZAPFHUMNST BT ROMAN" panose="020B0502050508020304" pitchFamily="34" charset="0"/>
              </a:rPr>
              <a:t>MAN</a:t>
            </a:r>
            <a:r>
              <a:rPr lang="en-GB" dirty="0" err="1">
                <a:solidFill>
                  <a:srgbClr val="004169"/>
                </a:solidFill>
                <a:latin typeface="ZapfHumnst BT Roman" panose="020B0502050508020304" pitchFamily="34" charset="0"/>
              </a:rPr>
              <a:t>dibular</a:t>
            </a:r>
            <a:r>
              <a:rPr lang="en-GB" dirty="0">
                <a:solidFill>
                  <a:srgbClr val="004169"/>
                </a:solidFill>
                <a:latin typeface="ZapfHumnst BT Roman" panose="020B0502050508020304" pitchFamily="34" charset="0"/>
              </a:rPr>
              <a:t> </a:t>
            </a:r>
            <a:r>
              <a:rPr lang="en-GB" b="1" dirty="0" err="1">
                <a:solidFill>
                  <a:srgbClr val="004169"/>
                </a:solidFill>
                <a:latin typeface="ZAPFHUMNST BT ROMAN" panose="020B0502050508020304" pitchFamily="34" charset="0"/>
              </a:rPr>
              <a:t>TR</a:t>
            </a:r>
            <a:r>
              <a:rPr lang="en-GB" dirty="0" err="1">
                <a:solidFill>
                  <a:srgbClr val="004169"/>
                </a:solidFill>
                <a:latin typeface="ZapfHumnst BT Roman" panose="020B0502050508020304" pitchFamily="34" charset="0"/>
              </a:rPr>
              <a:t>auma</a:t>
            </a:r>
            <a:r>
              <a:rPr lang="en-GB" dirty="0">
                <a:solidFill>
                  <a:srgbClr val="004169"/>
                </a:solidFill>
                <a:latin typeface="ZapfHumnst BT Roman" panose="020B0502050508020304" pitchFamily="34" charset="0"/>
              </a:rPr>
              <a:t> and </a:t>
            </a:r>
            <a:r>
              <a:rPr lang="en-GB" b="1" dirty="0">
                <a:solidFill>
                  <a:srgbClr val="004169"/>
                </a:solidFill>
                <a:latin typeface="ZAPFHUMNST BT ROMAN" panose="020B0502050508020304" pitchFamily="34" charset="0"/>
              </a:rPr>
              <a:t>A</a:t>
            </a:r>
            <a:r>
              <a:rPr lang="en-GB" dirty="0">
                <a:solidFill>
                  <a:srgbClr val="004169"/>
                </a:solidFill>
                <a:latin typeface="ZapfHumnst BT Roman" panose="020B0502050508020304" pitchFamily="34" charset="0"/>
              </a:rPr>
              <a:t>ntibiotic Use (MANTRA) Study</a:t>
            </a:r>
            <a:endParaRPr lang="en-US" dirty="0">
              <a:solidFill>
                <a:srgbClr val="004169"/>
              </a:solidFill>
              <a:latin typeface="ZapfHumnst BT Roman" panose="020B05020505080203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12711" y="2856067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56C4BB"/>
                </a:solidFill>
              </a:rPr>
              <a:t>[Insert your name here]</a:t>
            </a:r>
          </a:p>
          <a:p>
            <a:r>
              <a:rPr lang="en-US" dirty="0">
                <a:solidFill>
                  <a:srgbClr val="56C4BB"/>
                </a:solidFill>
              </a:rPr>
              <a:t>Collaborator</a:t>
            </a:r>
          </a:p>
          <a:p>
            <a:endParaRPr lang="en-US" dirty="0">
              <a:solidFill>
                <a:srgbClr val="56C4BB"/>
              </a:solidFill>
            </a:endParaRPr>
          </a:p>
          <a:p>
            <a:r>
              <a:rPr lang="en-US" dirty="0">
                <a:solidFill>
                  <a:srgbClr val="56C4BB"/>
                </a:solidFill>
              </a:rPr>
              <a:t>[Insert hospital name here]</a:t>
            </a:r>
          </a:p>
        </p:txBody>
      </p:sp>
      <p:pic>
        <p:nvPicPr>
          <p:cNvPr id="7" name="Picture 6" descr="Screen Shot 2020-11-11 at 23.02.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7" y="5641622"/>
            <a:ext cx="4339884" cy="1014279"/>
          </a:xfrm>
          <a:prstGeom prst="rect">
            <a:avLst/>
          </a:prstGeom>
        </p:spPr>
      </p:pic>
      <p:pic>
        <p:nvPicPr>
          <p:cNvPr id="8" name="Picture 7" descr="Screen Shot 2020-11-11 at 23.03.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5641622"/>
            <a:ext cx="2667000" cy="1016000"/>
          </a:xfrm>
          <a:prstGeom prst="rect">
            <a:avLst/>
          </a:prstGeom>
        </p:spPr>
      </p:pic>
      <p:pic>
        <p:nvPicPr>
          <p:cNvPr id="6" name="Picture 5" descr="Logo, icon&#10;&#10;Description automatically generated">
            <a:extLst>
              <a:ext uri="{FF2B5EF4-FFF2-40B4-BE49-F238E27FC236}">
                <a16:creationId xmlns:a16="http://schemas.microsoft.com/office/drawing/2014/main" id="{AFF36A87-573B-AE48-A0AE-7F62D183DB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227" y="458258"/>
            <a:ext cx="2701002" cy="173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22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MANTRA: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004169"/>
                </a:solidFill>
                <a:latin typeface="ZapfHumnst BT Roman" panose="020B0502050508020304" pitchFamily="34" charset="0"/>
              </a:rPr>
              <a:t>Variation exists across the UK with regard to use of antibiotics when managing mandibular fractures. Preliminary results of MTReC UK wide survey...</a:t>
            </a:r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FF41C4EB-4DAB-2F48-BE76-95FCE0C8B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814" y="5854837"/>
            <a:ext cx="1412389" cy="907776"/>
          </a:xfrm>
          <a:prstGeom prst="rect">
            <a:avLst/>
          </a:prstGeom>
        </p:spPr>
      </p:pic>
      <p:pic>
        <p:nvPicPr>
          <p:cNvPr id="5" name="Picture 4" descr="Screen Shot 2020-11-11 at 23.02.30.png">
            <a:extLst>
              <a:ext uri="{FF2B5EF4-FFF2-40B4-BE49-F238E27FC236}">
                <a16:creationId xmlns:a16="http://schemas.microsoft.com/office/drawing/2014/main" id="{A7AC3A96-3231-D641-937B-BC1C835B45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97" y="5854837"/>
            <a:ext cx="3884180" cy="907776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0EC1C5F0-69CE-A94D-B8FF-A19A1E69757E}"/>
              </a:ext>
            </a:extLst>
          </p:cNvPr>
          <p:cNvGrpSpPr/>
          <p:nvPr/>
        </p:nvGrpSpPr>
        <p:grpSpPr>
          <a:xfrm>
            <a:off x="777765" y="2103437"/>
            <a:ext cx="7388771" cy="4479925"/>
            <a:chOff x="777765" y="2103437"/>
            <a:chExt cx="7388771" cy="4479925"/>
          </a:xfrm>
        </p:grpSpPr>
        <p:sp>
          <p:nvSpPr>
            <p:cNvPr id="8" name="Right Arrow 7">
              <a:extLst>
                <a:ext uri="{FF2B5EF4-FFF2-40B4-BE49-F238E27FC236}">
                  <a16:creationId xmlns:a16="http://schemas.microsoft.com/office/drawing/2014/main" id="{A191B013-43B8-1042-B1ED-462CF2719E86}"/>
                </a:ext>
              </a:extLst>
            </p:cNvPr>
            <p:cNvSpPr/>
            <p:nvPr/>
          </p:nvSpPr>
          <p:spPr>
            <a:xfrm>
              <a:off x="1331922" y="2103437"/>
              <a:ext cx="6280456" cy="4479925"/>
            </a:xfrm>
            <a:prstGeom prst="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4EB8EE9-BCCF-DC40-A0E0-7B6BB39E63DE}"/>
                </a:ext>
              </a:extLst>
            </p:cNvPr>
            <p:cNvSpPr/>
            <p:nvPr/>
          </p:nvSpPr>
          <p:spPr>
            <a:xfrm>
              <a:off x="777765" y="3463613"/>
              <a:ext cx="1277160" cy="1789084"/>
            </a:xfrm>
            <a:custGeom>
              <a:avLst/>
              <a:gdLst>
                <a:gd name="connsiteX0" fmla="*/ 0 w 1277160"/>
                <a:gd name="connsiteY0" fmla="*/ 212864 h 1389529"/>
                <a:gd name="connsiteX1" fmla="*/ 212864 w 1277160"/>
                <a:gd name="connsiteY1" fmla="*/ 0 h 1389529"/>
                <a:gd name="connsiteX2" fmla="*/ 1064296 w 1277160"/>
                <a:gd name="connsiteY2" fmla="*/ 0 h 1389529"/>
                <a:gd name="connsiteX3" fmla="*/ 1277160 w 1277160"/>
                <a:gd name="connsiteY3" fmla="*/ 212864 h 1389529"/>
                <a:gd name="connsiteX4" fmla="*/ 1277160 w 1277160"/>
                <a:gd name="connsiteY4" fmla="*/ 1176665 h 1389529"/>
                <a:gd name="connsiteX5" fmla="*/ 1064296 w 1277160"/>
                <a:gd name="connsiteY5" fmla="*/ 1389529 h 1389529"/>
                <a:gd name="connsiteX6" fmla="*/ 212864 w 1277160"/>
                <a:gd name="connsiteY6" fmla="*/ 1389529 h 1389529"/>
                <a:gd name="connsiteX7" fmla="*/ 0 w 1277160"/>
                <a:gd name="connsiteY7" fmla="*/ 1176665 h 1389529"/>
                <a:gd name="connsiteX8" fmla="*/ 0 w 1277160"/>
                <a:gd name="connsiteY8" fmla="*/ 212864 h 1389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7160" h="1389529">
                  <a:moveTo>
                    <a:pt x="0" y="212864"/>
                  </a:moveTo>
                  <a:cubicBezTo>
                    <a:pt x="0" y="95302"/>
                    <a:pt x="95302" y="0"/>
                    <a:pt x="212864" y="0"/>
                  </a:cubicBezTo>
                  <a:lnTo>
                    <a:pt x="1064296" y="0"/>
                  </a:lnTo>
                  <a:cubicBezTo>
                    <a:pt x="1181858" y="0"/>
                    <a:pt x="1277160" y="95302"/>
                    <a:pt x="1277160" y="212864"/>
                  </a:cubicBezTo>
                  <a:lnTo>
                    <a:pt x="1277160" y="1176665"/>
                  </a:lnTo>
                  <a:cubicBezTo>
                    <a:pt x="1277160" y="1294227"/>
                    <a:pt x="1181858" y="1389529"/>
                    <a:pt x="1064296" y="1389529"/>
                  </a:cubicBezTo>
                  <a:lnTo>
                    <a:pt x="212864" y="1389529"/>
                  </a:lnTo>
                  <a:cubicBezTo>
                    <a:pt x="95302" y="1389529"/>
                    <a:pt x="0" y="1294227"/>
                    <a:pt x="0" y="1176665"/>
                  </a:cubicBezTo>
                  <a:lnTo>
                    <a:pt x="0" y="21286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446" tIns="100446" rIns="100446" bIns="100446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u="sng" kern="1200"/>
                <a:t>Presentation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/>
                <a:t>41/44 Centres admitted immediately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/>
                <a:t>3/44 Discharged, booked to an OMFS trauma list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685AFD7-864C-4544-ADF2-26A852481C45}"/>
                </a:ext>
              </a:extLst>
            </p:cNvPr>
            <p:cNvSpPr/>
            <p:nvPr/>
          </p:nvSpPr>
          <p:spPr>
            <a:xfrm>
              <a:off x="2255692" y="3463613"/>
              <a:ext cx="1372953" cy="1789084"/>
            </a:xfrm>
            <a:custGeom>
              <a:avLst/>
              <a:gdLst>
                <a:gd name="connsiteX0" fmla="*/ 0 w 1372953"/>
                <a:gd name="connsiteY0" fmla="*/ 228830 h 1389529"/>
                <a:gd name="connsiteX1" fmla="*/ 228830 w 1372953"/>
                <a:gd name="connsiteY1" fmla="*/ 0 h 1389529"/>
                <a:gd name="connsiteX2" fmla="*/ 1144123 w 1372953"/>
                <a:gd name="connsiteY2" fmla="*/ 0 h 1389529"/>
                <a:gd name="connsiteX3" fmla="*/ 1372953 w 1372953"/>
                <a:gd name="connsiteY3" fmla="*/ 228830 h 1389529"/>
                <a:gd name="connsiteX4" fmla="*/ 1372953 w 1372953"/>
                <a:gd name="connsiteY4" fmla="*/ 1160699 h 1389529"/>
                <a:gd name="connsiteX5" fmla="*/ 1144123 w 1372953"/>
                <a:gd name="connsiteY5" fmla="*/ 1389529 h 1389529"/>
                <a:gd name="connsiteX6" fmla="*/ 228830 w 1372953"/>
                <a:gd name="connsiteY6" fmla="*/ 1389529 h 1389529"/>
                <a:gd name="connsiteX7" fmla="*/ 0 w 1372953"/>
                <a:gd name="connsiteY7" fmla="*/ 1160699 h 1389529"/>
                <a:gd name="connsiteX8" fmla="*/ 0 w 1372953"/>
                <a:gd name="connsiteY8" fmla="*/ 228830 h 1389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2953" h="1389529">
                  <a:moveTo>
                    <a:pt x="0" y="228830"/>
                  </a:moveTo>
                  <a:cubicBezTo>
                    <a:pt x="0" y="102451"/>
                    <a:pt x="102451" y="0"/>
                    <a:pt x="228830" y="0"/>
                  </a:cubicBezTo>
                  <a:lnTo>
                    <a:pt x="1144123" y="0"/>
                  </a:lnTo>
                  <a:cubicBezTo>
                    <a:pt x="1270502" y="0"/>
                    <a:pt x="1372953" y="102451"/>
                    <a:pt x="1372953" y="228830"/>
                  </a:cubicBezTo>
                  <a:lnTo>
                    <a:pt x="1372953" y="1160699"/>
                  </a:lnTo>
                  <a:cubicBezTo>
                    <a:pt x="1372953" y="1287078"/>
                    <a:pt x="1270502" y="1389529"/>
                    <a:pt x="1144123" y="1389529"/>
                  </a:cubicBezTo>
                  <a:lnTo>
                    <a:pt x="228830" y="1389529"/>
                  </a:lnTo>
                  <a:cubicBezTo>
                    <a:pt x="102451" y="1389529"/>
                    <a:pt x="0" y="1287078"/>
                    <a:pt x="0" y="1160699"/>
                  </a:cubicBezTo>
                  <a:lnTo>
                    <a:pt x="0" y="22883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5122" tIns="105122" rIns="105122" bIns="105122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u="sng" kern="1200" dirty="0"/>
                <a:t>Pre operative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71/80 Commenced on IV antibiotics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9/80 No pre operative antibiotic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1EB7273-82A3-ED47-B7C3-DB3C61225F06}"/>
                </a:ext>
              </a:extLst>
            </p:cNvPr>
            <p:cNvSpPr/>
            <p:nvPr/>
          </p:nvSpPr>
          <p:spPr>
            <a:xfrm>
              <a:off x="3829412" y="3435458"/>
              <a:ext cx="1378736" cy="1835114"/>
            </a:xfrm>
            <a:custGeom>
              <a:avLst/>
              <a:gdLst>
                <a:gd name="connsiteX0" fmla="*/ 0 w 1378736"/>
                <a:gd name="connsiteY0" fmla="*/ 229794 h 1425279"/>
                <a:gd name="connsiteX1" fmla="*/ 229794 w 1378736"/>
                <a:gd name="connsiteY1" fmla="*/ 0 h 1425279"/>
                <a:gd name="connsiteX2" fmla="*/ 1148942 w 1378736"/>
                <a:gd name="connsiteY2" fmla="*/ 0 h 1425279"/>
                <a:gd name="connsiteX3" fmla="*/ 1378736 w 1378736"/>
                <a:gd name="connsiteY3" fmla="*/ 229794 h 1425279"/>
                <a:gd name="connsiteX4" fmla="*/ 1378736 w 1378736"/>
                <a:gd name="connsiteY4" fmla="*/ 1195485 h 1425279"/>
                <a:gd name="connsiteX5" fmla="*/ 1148942 w 1378736"/>
                <a:gd name="connsiteY5" fmla="*/ 1425279 h 1425279"/>
                <a:gd name="connsiteX6" fmla="*/ 229794 w 1378736"/>
                <a:gd name="connsiteY6" fmla="*/ 1425279 h 1425279"/>
                <a:gd name="connsiteX7" fmla="*/ 0 w 1378736"/>
                <a:gd name="connsiteY7" fmla="*/ 1195485 h 1425279"/>
                <a:gd name="connsiteX8" fmla="*/ 0 w 1378736"/>
                <a:gd name="connsiteY8" fmla="*/ 229794 h 1425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8736" h="1425279">
                  <a:moveTo>
                    <a:pt x="0" y="229794"/>
                  </a:moveTo>
                  <a:cubicBezTo>
                    <a:pt x="0" y="102882"/>
                    <a:pt x="102882" y="0"/>
                    <a:pt x="229794" y="0"/>
                  </a:cubicBezTo>
                  <a:lnTo>
                    <a:pt x="1148942" y="0"/>
                  </a:lnTo>
                  <a:cubicBezTo>
                    <a:pt x="1275854" y="0"/>
                    <a:pt x="1378736" y="102882"/>
                    <a:pt x="1378736" y="229794"/>
                  </a:cubicBezTo>
                  <a:lnTo>
                    <a:pt x="1378736" y="1195485"/>
                  </a:lnTo>
                  <a:cubicBezTo>
                    <a:pt x="1378736" y="1322397"/>
                    <a:pt x="1275854" y="1425279"/>
                    <a:pt x="1148942" y="1425279"/>
                  </a:cubicBezTo>
                  <a:lnTo>
                    <a:pt x="229794" y="1425279"/>
                  </a:lnTo>
                  <a:cubicBezTo>
                    <a:pt x="102882" y="1425279"/>
                    <a:pt x="0" y="1322397"/>
                    <a:pt x="0" y="1195485"/>
                  </a:cubicBezTo>
                  <a:lnTo>
                    <a:pt x="0" y="22979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5404" tIns="105404" rIns="105404" bIns="105404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u="sng" kern="1200" dirty="0"/>
                <a:t>ORIF Mandible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8/44 OMFS trauma list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36/44 General CEPOD list</a:t>
              </a: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E50954A-E095-1D48-9CFF-ECA06AF66249}"/>
                </a:ext>
              </a:extLst>
            </p:cNvPr>
            <p:cNvSpPr/>
            <p:nvPr/>
          </p:nvSpPr>
          <p:spPr>
            <a:xfrm>
              <a:off x="5408915" y="3499937"/>
              <a:ext cx="1278427" cy="1729696"/>
            </a:xfrm>
            <a:custGeom>
              <a:avLst/>
              <a:gdLst>
                <a:gd name="connsiteX0" fmla="*/ 0 w 1278427"/>
                <a:gd name="connsiteY0" fmla="*/ 213075 h 1343404"/>
                <a:gd name="connsiteX1" fmla="*/ 213075 w 1278427"/>
                <a:gd name="connsiteY1" fmla="*/ 0 h 1343404"/>
                <a:gd name="connsiteX2" fmla="*/ 1065352 w 1278427"/>
                <a:gd name="connsiteY2" fmla="*/ 0 h 1343404"/>
                <a:gd name="connsiteX3" fmla="*/ 1278427 w 1278427"/>
                <a:gd name="connsiteY3" fmla="*/ 213075 h 1343404"/>
                <a:gd name="connsiteX4" fmla="*/ 1278427 w 1278427"/>
                <a:gd name="connsiteY4" fmla="*/ 1130329 h 1343404"/>
                <a:gd name="connsiteX5" fmla="*/ 1065352 w 1278427"/>
                <a:gd name="connsiteY5" fmla="*/ 1343404 h 1343404"/>
                <a:gd name="connsiteX6" fmla="*/ 213075 w 1278427"/>
                <a:gd name="connsiteY6" fmla="*/ 1343404 h 1343404"/>
                <a:gd name="connsiteX7" fmla="*/ 0 w 1278427"/>
                <a:gd name="connsiteY7" fmla="*/ 1130329 h 1343404"/>
                <a:gd name="connsiteX8" fmla="*/ 0 w 1278427"/>
                <a:gd name="connsiteY8" fmla="*/ 213075 h 1343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8427" h="1343404">
                  <a:moveTo>
                    <a:pt x="0" y="213075"/>
                  </a:moveTo>
                  <a:cubicBezTo>
                    <a:pt x="0" y="95397"/>
                    <a:pt x="95397" y="0"/>
                    <a:pt x="213075" y="0"/>
                  </a:cubicBezTo>
                  <a:lnTo>
                    <a:pt x="1065352" y="0"/>
                  </a:lnTo>
                  <a:cubicBezTo>
                    <a:pt x="1183030" y="0"/>
                    <a:pt x="1278427" y="95397"/>
                    <a:pt x="1278427" y="213075"/>
                  </a:cubicBezTo>
                  <a:lnTo>
                    <a:pt x="1278427" y="1130329"/>
                  </a:lnTo>
                  <a:cubicBezTo>
                    <a:pt x="1278427" y="1248007"/>
                    <a:pt x="1183030" y="1343404"/>
                    <a:pt x="1065352" y="1343404"/>
                  </a:cubicBezTo>
                  <a:lnTo>
                    <a:pt x="213075" y="1343404"/>
                  </a:lnTo>
                  <a:cubicBezTo>
                    <a:pt x="95397" y="1343404"/>
                    <a:pt x="0" y="1248007"/>
                    <a:pt x="0" y="1130329"/>
                  </a:cubicBezTo>
                  <a:lnTo>
                    <a:pt x="0" y="21307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508" tIns="100508" rIns="100508" bIns="100508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u="sng" kern="1200" dirty="0"/>
                <a:t>Post operative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57/80 2-3 IV doses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kern="1200" dirty="0"/>
                <a:t>23/80 No further IV doses 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D108EAB-6917-9644-B0AF-166F1B78715D}"/>
                </a:ext>
              </a:extLst>
            </p:cNvPr>
            <p:cNvSpPr/>
            <p:nvPr/>
          </p:nvSpPr>
          <p:spPr>
            <a:xfrm>
              <a:off x="6888109" y="3499937"/>
              <a:ext cx="1278427" cy="1729696"/>
            </a:xfrm>
            <a:custGeom>
              <a:avLst/>
              <a:gdLst>
                <a:gd name="connsiteX0" fmla="*/ 0 w 1278427"/>
                <a:gd name="connsiteY0" fmla="*/ 213075 h 1343404"/>
                <a:gd name="connsiteX1" fmla="*/ 213075 w 1278427"/>
                <a:gd name="connsiteY1" fmla="*/ 0 h 1343404"/>
                <a:gd name="connsiteX2" fmla="*/ 1065352 w 1278427"/>
                <a:gd name="connsiteY2" fmla="*/ 0 h 1343404"/>
                <a:gd name="connsiteX3" fmla="*/ 1278427 w 1278427"/>
                <a:gd name="connsiteY3" fmla="*/ 213075 h 1343404"/>
                <a:gd name="connsiteX4" fmla="*/ 1278427 w 1278427"/>
                <a:gd name="connsiteY4" fmla="*/ 1130329 h 1343404"/>
                <a:gd name="connsiteX5" fmla="*/ 1065352 w 1278427"/>
                <a:gd name="connsiteY5" fmla="*/ 1343404 h 1343404"/>
                <a:gd name="connsiteX6" fmla="*/ 213075 w 1278427"/>
                <a:gd name="connsiteY6" fmla="*/ 1343404 h 1343404"/>
                <a:gd name="connsiteX7" fmla="*/ 0 w 1278427"/>
                <a:gd name="connsiteY7" fmla="*/ 1130329 h 1343404"/>
                <a:gd name="connsiteX8" fmla="*/ 0 w 1278427"/>
                <a:gd name="connsiteY8" fmla="*/ 213075 h 1343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8427" h="1343404">
                  <a:moveTo>
                    <a:pt x="0" y="213075"/>
                  </a:moveTo>
                  <a:cubicBezTo>
                    <a:pt x="0" y="95397"/>
                    <a:pt x="95397" y="0"/>
                    <a:pt x="213075" y="0"/>
                  </a:cubicBezTo>
                  <a:lnTo>
                    <a:pt x="1065352" y="0"/>
                  </a:lnTo>
                  <a:cubicBezTo>
                    <a:pt x="1183030" y="0"/>
                    <a:pt x="1278427" y="95397"/>
                    <a:pt x="1278427" y="213075"/>
                  </a:cubicBezTo>
                  <a:lnTo>
                    <a:pt x="1278427" y="1130329"/>
                  </a:lnTo>
                  <a:cubicBezTo>
                    <a:pt x="1278427" y="1248007"/>
                    <a:pt x="1183030" y="1343404"/>
                    <a:pt x="1065352" y="1343404"/>
                  </a:cubicBezTo>
                  <a:lnTo>
                    <a:pt x="213075" y="1343404"/>
                  </a:lnTo>
                  <a:cubicBezTo>
                    <a:pt x="95397" y="1343404"/>
                    <a:pt x="0" y="1248007"/>
                    <a:pt x="0" y="1130329"/>
                  </a:cubicBezTo>
                  <a:lnTo>
                    <a:pt x="0" y="21307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508" tIns="100508" rIns="100508" bIns="100508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u="sng" kern="1200" dirty="0"/>
                <a:t>Discharge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u="none" kern="1200" dirty="0"/>
                <a:t>38/80 home with oral antibiotics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u="none" kern="1200" dirty="0"/>
                <a:t>6 for 1 day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u="none" kern="1200" dirty="0"/>
                <a:t>15 for 4-5 days 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u="none" kern="1200" dirty="0"/>
                <a:t>17 for &gt;5 days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000" u="none" kern="1200" dirty="0"/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000" u="none" kern="1200" dirty="0"/>
                <a:t>42/80 home without oral antibiotics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943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To assess antibiotic use in fractured </a:t>
            </a:r>
            <a:r>
              <a:rPr lang="en-US">
                <a:solidFill>
                  <a:srgbClr val="004169"/>
                </a:solidFill>
                <a:latin typeface="ZapfHumnst BT Roman" panose="020B0502050508020304" pitchFamily="34" charset="0"/>
              </a:rPr>
              <a:t>mandibles with </a:t>
            </a:r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30-day outcome measures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5255B7D-B574-1F4E-B778-42A6AD799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MANTRA: AIM</a:t>
            </a:r>
            <a:endParaRPr lang="en-GB" dirty="0"/>
          </a:p>
        </p:txBody>
      </p:sp>
      <p:pic>
        <p:nvPicPr>
          <p:cNvPr id="8" name="Picture 7" descr="Logo, icon&#10;&#10;Description automatically generated">
            <a:extLst>
              <a:ext uri="{FF2B5EF4-FFF2-40B4-BE49-F238E27FC236}">
                <a16:creationId xmlns:a16="http://schemas.microsoft.com/office/drawing/2014/main" id="{51A51791-A8D6-4140-AFFF-F26A227A0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814" y="5854837"/>
            <a:ext cx="1412389" cy="907776"/>
          </a:xfrm>
          <a:prstGeom prst="rect">
            <a:avLst/>
          </a:prstGeom>
        </p:spPr>
      </p:pic>
      <p:pic>
        <p:nvPicPr>
          <p:cNvPr id="9" name="Picture 8" descr="Screen Shot 2020-11-11 at 23.02.30.png">
            <a:extLst>
              <a:ext uri="{FF2B5EF4-FFF2-40B4-BE49-F238E27FC236}">
                <a16:creationId xmlns:a16="http://schemas.microsoft.com/office/drawing/2014/main" id="{29735312-2FFA-B141-9A61-22A30D5C6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97" y="5854837"/>
            <a:ext cx="3884180" cy="9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9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MANTRA: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Multi-</a:t>
            </a:r>
            <a:r>
              <a:rPr lang="en-US" dirty="0" err="1">
                <a:solidFill>
                  <a:srgbClr val="004169"/>
                </a:solidFill>
                <a:latin typeface="ZapfHumnst BT Roman" panose="020B0502050508020304" pitchFamily="34" charset="0"/>
              </a:rPr>
              <a:t>centre</a:t>
            </a:r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 UK-based study</a:t>
            </a:r>
          </a:p>
          <a:p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UK trainee-led study</a:t>
            </a:r>
          </a:p>
          <a:p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Data collection using </a:t>
            </a:r>
            <a:r>
              <a:rPr lang="en-US" dirty="0" err="1">
                <a:solidFill>
                  <a:srgbClr val="004169"/>
                </a:solidFill>
                <a:latin typeface="ZapfHumnst BT Roman" panose="020B0502050508020304" pitchFamily="34" charset="0"/>
              </a:rPr>
              <a:t>REDCap</a:t>
            </a:r>
            <a:endParaRPr lang="en-US" dirty="0">
              <a:solidFill>
                <a:srgbClr val="004169"/>
              </a:solidFill>
              <a:latin typeface="ZapfHumnst BT Roman" panose="020B0502050508020304" pitchFamily="34" charset="0"/>
            </a:endParaRPr>
          </a:p>
          <a:p>
            <a:endParaRPr lang="en-US" dirty="0">
              <a:solidFill>
                <a:srgbClr val="004169"/>
              </a:solidFill>
              <a:latin typeface="ZapfHumnst BT Roman" panose="020B0502050508020304" pitchFamily="34" charset="0"/>
            </a:endParaRPr>
          </a:p>
          <a:p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Inclusion:</a:t>
            </a:r>
          </a:p>
          <a:p>
            <a:pPr lvl="1"/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Fractures of mandible within dental bearing area in adults (angle to angle)</a:t>
            </a:r>
          </a:p>
          <a:p>
            <a:pPr lvl="1"/>
            <a:endParaRPr lang="en-US" dirty="0">
              <a:solidFill>
                <a:srgbClr val="004169"/>
              </a:solidFill>
              <a:latin typeface="ZapfHumnst BT Roman" panose="020B0502050508020304" pitchFamily="34" charset="0"/>
            </a:endParaRPr>
          </a:p>
          <a:p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Exclusion:</a:t>
            </a:r>
          </a:p>
          <a:p>
            <a:pPr lvl="1"/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Children (&lt;18 years)</a:t>
            </a:r>
          </a:p>
          <a:p>
            <a:pPr lvl="1"/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Pathological fractures</a:t>
            </a:r>
          </a:p>
          <a:p>
            <a:pPr lvl="1"/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Isolated fractures of condyle or ramus</a:t>
            </a:r>
          </a:p>
          <a:p>
            <a:pPr lvl="1"/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Fractures managed non-operatively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9D06F4A4-28FF-F840-A207-319D198E5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814" y="5854837"/>
            <a:ext cx="1412389" cy="907776"/>
          </a:xfrm>
          <a:prstGeom prst="rect">
            <a:avLst/>
          </a:prstGeom>
        </p:spPr>
      </p:pic>
      <p:pic>
        <p:nvPicPr>
          <p:cNvPr id="5" name="Picture 4" descr="Screen Shot 2020-11-11 at 23.02.30.png">
            <a:extLst>
              <a:ext uri="{FF2B5EF4-FFF2-40B4-BE49-F238E27FC236}">
                <a16:creationId xmlns:a16="http://schemas.microsoft.com/office/drawing/2014/main" id="{ACED0BE7-19DE-314D-B240-48EAEC426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97" y="5854837"/>
            <a:ext cx="3884180" cy="9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3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MANTRA: Get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004169"/>
                </a:solidFill>
                <a:latin typeface="ZapfHumnst BT Roman" panose="020B0502050508020304" pitchFamily="34" charset="0"/>
              </a:rPr>
              <a:t>Need to achieve complete datasets for 5 consecutive patients within study time period</a:t>
            </a:r>
          </a:p>
          <a:p>
            <a:endParaRPr lang="en-US" sz="2000" dirty="0">
              <a:solidFill>
                <a:srgbClr val="004169"/>
              </a:solidFill>
              <a:latin typeface="ZapfHumnst BT Roman" panose="020B0502050508020304" pitchFamily="34" charset="0"/>
            </a:endParaRPr>
          </a:p>
          <a:p>
            <a:r>
              <a:rPr lang="en-US" sz="2000" dirty="0">
                <a:solidFill>
                  <a:srgbClr val="004169"/>
                </a:solidFill>
                <a:latin typeface="ZapfHumnst BT Roman" panose="020B0502050508020304" pitchFamily="34" charset="0"/>
              </a:rPr>
              <a:t>Successful collaborators will be on any future PUBMED citable publication</a:t>
            </a:r>
          </a:p>
          <a:p>
            <a:pPr lvl="1"/>
            <a:r>
              <a:rPr lang="en-US" sz="1800" dirty="0">
                <a:solidFill>
                  <a:srgbClr val="004169"/>
                </a:solidFill>
                <a:latin typeface="ZapfHumnst BT Roman" panose="020B0502050508020304" pitchFamily="34" charset="0"/>
              </a:rPr>
              <a:t>Certificate of participation for portfolio</a:t>
            </a:r>
          </a:p>
          <a:p>
            <a:pPr lvl="1"/>
            <a:r>
              <a:rPr lang="en-US" sz="1800" dirty="0">
                <a:solidFill>
                  <a:srgbClr val="004169"/>
                </a:solidFill>
                <a:latin typeface="ZapfHumnst BT Roman" panose="020B0502050508020304" pitchFamily="34" charset="0"/>
              </a:rPr>
              <a:t>Named and acknowledged on future national/ international presentations</a:t>
            </a:r>
          </a:p>
          <a:p>
            <a:endParaRPr lang="en-US" sz="2000" dirty="0">
              <a:solidFill>
                <a:srgbClr val="004169"/>
              </a:solidFill>
              <a:latin typeface="ZapfHumnst BT Roman" panose="020B0502050508020304" pitchFamily="34" charset="0"/>
            </a:endParaRPr>
          </a:p>
          <a:p>
            <a:r>
              <a:rPr lang="en-US" sz="2000" dirty="0">
                <a:solidFill>
                  <a:srgbClr val="004169"/>
                </a:solidFill>
                <a:latin typeface="ZapfHumnst BT Roman" panose="020B0502050508020304" pitchFamily="34" charset="0"/>
              </a:rPr>
              <a:t>Less than 5 complete datasets will be acknowledged but not cited</a:t>
            </a:r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D9D294BD-7D17-7E4E-83B2-05032EF9B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814" y="5854837"/>
            <a:ext cx="1412389" cy="907776"/>
          </a:xfrm>
          <a:prstGeom prst="rect">
            <a:avLst/>
          </a:prstGeom>
        </p:spPr>
      </p:pic>
      <p:pic>
        <p:nvPicPr>
          <p:cNvPr id="5" name="Picture 4" descr="Screen Shot 2020-11-11 at 23.02.30.png">
            <a:extLst>
              <a:ext uri="{FF2B5EF4-FFF2-40B4-BE49-F238E27FC236}">
                <a16:creationId xmlns:a16="http://schemas.microsoft.com/office/drawing/2014/main" id="{A7171AE5-C3D3-7A45-9409-1487ED280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97" y="5854837"/>
            <a:ext cx="3884180" cy="9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7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4169"/>
                </a:solidFill>
                <a:latin typeface="ZapfHumnst BT Roman" panose="020B0502050508020304" pitchFamily="34" charset="0"/>
              </a:rPr>
              <a:t>Get in touch</a:t>
            </a:r>
          </a:p>
        </p:txBody>
      </p:sp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F20736B2-BF52-5041-A2A8-CB57466EB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814" y="5854837"/>
            <a:ext cx="1412389" cy="907776"/>
          </a:xfrm>
          <a:prstGeom prst="rect">
            <a:avLst/>
          </a:prstGeom>
        </p:spPr>
      </p:pic>
      <p:pic>
        <p:nvPicPr>
          <p:cNvPr id="5" name="Picture 4" descr="Screen Shot 2020-11-11 at 23.02.30.png">
            <a:extLst>
              <a:ext uri="{FF2B5EF4-FFF2-40B4-BE49-F238E27FC236}">
                <a16:creationId xmlns:a16="http://schemas.microsoft.com/office/drawing/2014/main" id="{EEB457A1-772B-E44E-A9D3-8822B0628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97" y="5854837"/>
            <a:ext cx="3884180" cy="9077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E38D81-CFF1-AF41-AFDF-477D80B971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6786" y="2590611"/>
            <a:ext cx="762606" cy="6188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40E97B-C5BC-824C-B8CE-23164DF147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6785" y="1472680"/>
            <a:ext cx="762606" cy="76260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2F28646-C2C6-7642-9752-58788F35CA12}"/>
              </a:ext>
            </a:extLst>
          </p:cNvPr>
          <p:cNvSpPr/>
          <p:nvPr/>
        </p:nvSpPr>
        <p:spPr>
          <a:xfrm>
            <a:off x="2558469" y="1659838"/>
            <a:ext cx="5361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4169"/>
                </a:solidFill>
                <a:latin typeface="ZapfHumnst BT Roman" panose="020B0502050508020304" pitchFamily="34" charset="0"/>
              </a:rPr>
              <a:t>Maxillofacial Trainee Research Collaborative- MTReC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F0D5AA-14F3-2B49-A71C-7D660A02ACFA}"/>
              </a:ext>
            </a:extLst>
          </p:cNvPr>
          <p:cNvSpPr/>
          <p:nvPr/>
        </p:nvSpPr>
        <p:spPr>
          <a:xfrm>
            <a:off x="2558469" y="2676265"/>
            <a:ext cx="137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4169"/>
                </a:solidFill>
                <a:latin typeface="ZapfHumnst BT Roman" panose="020B0502050508020304" pitchFamily="34" charset="0"/>
              </a:rPr>
              <a:t>@_MTReC_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347CB0-46DE-4249-B42E-6B3ADC6A59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6785" y="4754697"/>
            <a:ext cx="762606" cy="6707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8EF0E75-DB5F-3249-9E88-08CB03D7A3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16785" y="3636134"/>
            <a:ext cx="764249" cy="7626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49D9303-3A30-8649-9236-099663DA085D}"/>
              </a:ext>
            </a:extLst>
          </p:cNvPr>
          <p:cNvSpPr/>
          <p:nvPr/>
        </p:nvSpPr>
        <p:spPr>
          <a:xfrm>
            <a:off x="2558469" y="4879151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solidFill>
                  <a:srgbClr val="004169"/>
                </a:solidFill>
                <a:latin typeface="ZapfHumnst BT Roman" panose="020B05020505080203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www.maxfaxtrainee.co.uk </a:t>
            </a:r>
            <a:r>
              <a:rPr lang="en-GB" dirty="0">
                <a:solidFill>
                  <a:srgbClr val="004169"/>
                </a:solidFill>
                <a:latin typeface="ZapfHumnst BT Roman" panose="020B0502050508020304" pitchFamily="34" charset="0"/>
              </a:rPr>
              <a:t>	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5BCF33-EB6C-6646-98AF-F2EDF91A99EB}"/>
              </a:ext>
            </a:extLst>
          </p:cNvPr>
          <p:cNvSpPr/>
          <p:nvPr/>
        </p:nvSpPr>
        <p:spPr>
          <a:xfrm>
            <a:off x="2558469" y="3828764"/>
            <a:ext cx="2355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>
                <a:solidFill>
                  <a:srgbClr val="004169"/>
                </a:solidFill>
                <a:latin typeface="ZapfHumnst BT Roman" panose="020B05020505080203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mtrecinfo@gmail.com</a:t>
            </a:r>
            <a:endParaRPr lang="en-GB" u="sng" dirty="0">
              <a:solidFill>
                <a:srgbClr val="004169"/>
              </a:solidFill>
              <a:latin typeface="ZapfHumnst BT Roman" panose="020B0502050508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400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260</Words>
  <Application>Microsoft Macintosh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ZAPFHUMNST BT ROMAN</vt:lpstr>
      <vt:lpstr>ZAPFHUMNST BT ROMAN</vt:lpstr>
      <vt:lpstr>Office Theme</vt:lpstr>
      <vt:lpstr>PowerPoint Presentation</vt:lpstr>
      <vt:lpstr>MANTRA: WHY?</vt:lpstr>
      <vt:lpstr>MANTRA: AIM</vt:lpstr>
      <vt:lpstr>MANTRA: DESIGN</vt:lpstr>
      <vt:lpstr>MANTRA: Get involved</vt:lpstr>
      <vt:lpstr>Get in touch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SNAZZY ACRONYM TITLE</dc:title>
  <dc:creator>Christopher Blore</dc:creator>
  <cp:lastModifiedBy>Basim El Said Dawoud</cp:lastModifiedBy>
  <cp:revision>9</cp:revision>
  <cp:lastPrinted>2020-11-13T12:30:34Z</cp:lastPrinted>
  <dcterms:created xsi:type="dcterms:W3CDTF">2020-11-11T22:54:05Z</dcterms:created>
  <dcterms:modified xsi:type="dcterms:W3CDTF">2020-11-13T12:31:08Z</dcterms:modified>
</cp:coreProperties>
</file>